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Bree Serif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i9jav2CTIm5XI/bA6x6zf/ai8T4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Ohana Le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BreeSerif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2-13T15:52:51.237">
    <p:pos x="-62" y="0"/>
    <p:text>tell the difference between mvp and beta, show what new features we added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qGKUST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83cfb46f5_6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083cfb46f5_6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21eab258c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b21eab258c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21eab258c_3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b21eab258c_3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21eab258c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b21eab258c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21eaa2b8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b21eaa2b8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21eab258c_3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b21eab258c_3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b21eab258c_3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b21eab258c_3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25b4187f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225b4187f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b21eab258c_3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b21eab258c_3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b21eab258c_3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b21eab258c_3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b21eab258c_3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b21eab258c_3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b21eab258c_3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b21eab258c_3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1a7f714c8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21a7f714c8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b21eab258c_3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b21eab258c_3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b21eab258c_3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b21eab258c_3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83cfb46f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083cfb46f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083cfb46f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083cfb46f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83cfb46f5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083cfb46f5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WERJklviFNxzkX9K4p1v7PAsh5RlH4xP/view" TargetMode="External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9.png"/><Relationship Id="rId13" Type="http://schemas.openxmlformats.org/officeDocument/2006/relationships/image" Target="../media/image44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3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Relationship Id="rId5" Type="http://schemas.openxmlformats.org/officeDocument/2006/relationships/image" Target="../media/image5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5.png"/><Relationship Id="rId5" Type="http://schemas.openxmlformats.org/officeDocument/2006/relationships/image" Target="../media/image31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7101" y="-300025"/>
            <a:ext cx="12886200" cy="824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"/>
          <p:cNvGrpSpPr/>
          <p:nvPr/>
        </p:nvGrpSpPr>
        <p:grpSpPr>
          <a:xfrm>
            <a:off x="-207552" y="1691689"/>
            <a:ext cx="11687900" cy="4393863"/>
            <a:chOff x="-1681" y="3000"/>
            <a:chExt cx="19463" cy="5561"/>
          </a:xfrm>
        </p:grpSpPr>
        <p:sp>
          <p:nvSpPr>
            <p:cNvPr id="90" name="Google Shape;90;p1"/>
            <p:cNvSpPr/>
            <p:nvPr/>
          </p:nvSpPr>
          <p:spPr>
            <a:xfrm>
              <a:off x="82" y="3000"/>
              <a:ext cx="17700" cy="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A5A5"/>
                </a:buClr>
                <a:buSzPts val="6600"/>
                <a:buFont typeface="Calibri"/>
                <a:buNone/>
              </a:pPr>
              <a:r>
                <a:rPr b="1" i="0" lang="en-US" sz="7100" u="none" cap="none" strike="noStrike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Platformer Stealth Game</a:t>
              </a:r>
              <a:endParaRPr b="1" i="0" sz="71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6A5A5"/>
                </a:buClr>
                <a:buSzPts val="6600"/>
                <a:buFont typeface="Calibri"/>
                <a:buNone/>
              </a:pPr>
              <a:r>
                <a:rPr b="1" lang="en-US" sz="7100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Beta Version </a:t>
              </a:r>
              <a:r>
                <a:rPr b="1" lang="en-US" sz="4000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1.0.0</a:t>
              </a:r>
              <a:endParaRPr b="1" sz="4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-1681" y="7061"/>
              <a:ext cx="18600" cy="15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Members:  </a:t>
              </a:r>
              <a:r>
                <a:rPr i="0" lang="en-US" sz="2800" u="none" cap="none" strike="noStrike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Morgan, Ohana, Sengul, Suchanan (Pearl), Zhuhan</a:t>
              </a:r>
              <a:endParaRPr i="0" sz="2800" u="none" cap="none" strike="noStrik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Mentor</a:t>
              </a:r>
              <a:r>
                <a:rPr i="0" lang="en-US" sz="2800" u="none" cap="none" strike="noStrike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:  Pragya Gurung</a:t>
              </a:r>
              <a:endParaRPr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pic>
        <p:nvPicPr>
          <p:cNvPr id="92" name="Google Shape;9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1072" y="-254325"/>
            <a:ext cx="1588701" cy="15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"/>
          <p:cNvCxnSpPr/>
          <p:nvPr/>
        </p:nvCxnSpPr>
        <p:spPr>
          <a:xfrm>
            <a:off x="6547500" y="4230638"/>
            <a:ext cx="5613900" cy="168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83cfb46f5_6_4"/>
          <p:cNvSpPr/>
          <p:nvPr/>
        </p:nvSpPr>
        <p:spPr>
          <a:xfrm>
            <a:off x="4112563" y="969697"/>
            <a:ext cx="3968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g2083cfb46f5_6_4"/>
          <p:cNvCxnSpPr/>
          <p:nvPr/>
        </p:nvCxnSpPr>
        <p:spPr>
          <a:xfrm rot="10800000">
            <a:off x="2684675" y="3650615"/>
            <a:ext cx="7046700" cy="0"/>
          </a:xfrm>
          <a:prstGeom prst="straightConnector1">
            <a:avLst/>
          </a:prstGeom>
          <a:noFill/>
          <a:ln cap="rnd" cmpd="sng" w="12700">
            <a:solidFill>
              <a:srgbClr val="889DB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9" name="Google Shape;189;g2083cfb46f5_6_4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190" name="Google Shape;190;g2083cfb46f5_6_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g2083cfb46f5_6_4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g2083cfb46f5_6_4"/>
          <p:cNvSpPr txBox="1"/>
          <p:nvPr/>
        </p:nvSpPr>
        <p:spPr>
          <a:xfrm>
            <a:off x="975575" y="510325"/>
            <a:ext cx="2841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A5A5"/>
              </a:buClr>
              <a:buSzPts val="3600"/>
              <a:buFont typeface="Calibri"/>
              <a:buNone/>
            </a:pP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BETA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93" name="Google Shape;193;g2083cfb46f5_6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49" y="1723649"/>
            <a:ext cx="5314051" cy="259290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083cfb46f5_6_4"/>
          <p:cNvSpPr txBox="1"/>
          <p:nvPr/>
        </p:nvSpPr>
        <p:spPr>
          <a:xfrm rot="-784070">
            <a:off x="2711865" y="803564"/>
            <a:ext cx="3009230" cy="5848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Bree Serif"/>
                <a:ea typeface="Bree Serif"/>
                <a:cs typeface="Bree Serif"/>
                <a:sym typeface="Bree Serif"/>
              </a:rPr>
              <a:t>Storyline!!!</a:t>
            </a:r>
            <a:endParaRPr sz="26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95" name="Google Shape;195;g2083cfb46f5_6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951" y="4621767"/>
            <a:ext cx="5314050" cy="159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083cfb46f5_6_4"/>
          <p:cNvSpPr txBox="1"/>
          <p:nvPr/>
        </p:nvSpPr>
        <p:spPr>
          <a:xfrm rot="1692924">
            <a:off x="6349634" y="5936376"/>
            <a:ext cx="1704994" cy="538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Bree Serif"/>
                <a:ea typeface="Bree Serif"/>
                <a:cs typeface="Bree Serif"/>
                <a:sym typeface="Bree Serif"/>
              </a:rPr>
              <a:t>Ending!!!</a:t>
            </a:r>
            <a:endParaRPr sz="23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7" name="Google Shape;197;g2083cfb46f5_6_4"/>
          <p:cNvSpPr txBox="1"/>
          <p:nvPr/>
        </p:nvSpPr>
        <p:spPr>
          <a:xfrm>
            <a:off x="8080675" y="997475"/>
            <a:ext cx="28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Bree Serif"/>
                <a:ea typeface="Bree Serif"/>
                <a:cs typeface="Bree Serif"/>
                <a:sym typeface="Bree Serif"/>
              </a:rPr>
              <a:t>Cut scene!!!</a:t>
            </a:r>
            <a:endParaRPr sz="26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98" name="Google Shape;198;g2083cfb46f5_6_4"/>
          <p:cNvPicPr preferRelativeResize="0"/>
          <p:nvPr/>
        </p:nvPicPr>
        <p:blipFill rotWithShape="1">
          <a:blip r:embed="rId7">
            <a:alphaModFix/>
          </a:blip>
          <a:srcRect b="0" l="10610" r="0" t="0"/>
          <a:stretch/>
        </p:blipFill>
        <p:spPr>
          <a:xfrm>
            <a:off x="6459475" y="1915025"/>
            <a:ext cx="4937750" cy="365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1b21eab258c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000" y="0"/>
            <a:ext cx="1229199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b21eab258c_3_0"/>
          <p:cNvSpPr txBox="1"/>
          <p:nvPr/>
        </p:nvSpPr>
        <p:spPr>
          <a:xfrm>
            <a:off x="2852350" y="3605500"/>
            <a:ext cx="6387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Problem</a:t>
            </a:r>
            <a:endParaRPr b="1" i="0" sz="6200" u="none" cap="none" strike="noStrike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5" name="Google Shape;205;g1b21eab258c_3_0"/>
          <p:cNvSpPr txBox="1"/>
          <p:nvPr/>
        </p:nvSpPr>
        <p:spPr>
          <a:xfrm>
            <a:off x="4663593" y="1743098"/>
            <a:ext cx="2764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500"/>
              <a:buFont typeface="Calibri"/>
              <a:buNone/>
            </a:pPr>
            <a:r>
              <a:rPr b="1" lang="en-US" sz="1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02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g1b21eab258c_3_120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211" name="Google Shape;211;g1b21eab258c_3_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g1b21eab258c_3_120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g1b21eab258c_3_120"/>
          <p:cNvSpPr/>
          <p:nvPr/>
        </p:nvSpPr>
        <p:spPr>
          <a:xfrm>
            <a:off x="4112563" y="969697"/>
            <a:ext cx="3968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1b21eab258c_3_120"/>
          <p:cNvSpPr txBox="1"/>
          <p:nvPr/>
        </p:nvSpPr>
        <p:spPr>
          <a:xfrm>
            <a:off x="752525" y="807975"/>
            <a:ext cx="9701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ree Serif"/>
              <a:buChar char="●"/>
            </a:pPr>
            <a:r>
              <a:rPr lang="en-US" sz="2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Buggy animations</a:t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ree Serif"/>
              <a:buChar char="●"/>
            </a:pPr>
            <a:r>
              <a:rPr lang="en-US" sz="2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Simple scripts</a:t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ree Serif"/>
              <a:buChar char="●"/>
            </a:pPr>
            <a:r>
              <a:rPr lang="en-US" sz="2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Interactive question problems (scene change)</a:t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ree Serif"/>
              <a:buChar char="●"/>
            </a:pPr>
            <a:r>
              <a:rPr lang="en-US" sz="2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Not enough levels</a:t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15" name="Google Shape;215;g1b21eab258c_3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6450" y="4392825"/>
            <a:ext cx="1771648" cy="177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b21eab258c_3_120"/>
          <p:cNvPicPr preferRelativeResize="0"/>
          <p:nvPr/>
        </p:nvPicPr>
        <p:blipFill rotWithShape="1">
          <a:blip r:embed="rId6">
            <a:alphaModFix/>
          </a:blip>
          <a:srcRect b="0" l="0" r="64416" t="0"/>
          <a:stretch/>
        </p:blipFill>
        <p:spPr>
          <a:xfrm>
            <a:off x="8867132" y="3253650"/>
            <a:ext cx="1238019" cy="12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1b21eab258c_3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000" y="0"/>
            <a:ext cx="1229199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b21eab258c_3_6"/>
          <p:cNvSpPr txBox="1"/>
          <p:nvPr/>
        </p:nvSpPr>
        <p:spPr>
          <a:xfrm>
            <a:off x="3271050" y="3605500"/>
            <a:ext cx="564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Calibri"/>
              <a:buNone/>
            </a:pPr>
            <a:r>
              <a:rPr b="1" lang="en-US" sz="62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Solution</a:t>
            </a:r>
            <a:endParaRPr b="1" i="0" sz="6200" u="none" cap="none" strike="noStrike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3" name="Google Shape;223;g1b21eab258c_3_6"/>
          <p:cNvSpPr txBox="1"/>
          <p:nvPr/>
        </p:nvSpPr>
        <p:spPr>
          <a:xfrm>
            <a:off x="4713568" y="1743098"/>
            <a:ext cx="2764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500"/>
              <a:buFont typeface="Calibri"/>
              <a:buNone/>
            </a:pPr>
            <a:r>
              <a:rPr b="1" i="0" lang="en-US" sz="115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0</a:t>
            </a:r>
            <a:r>
              <a:rPr b="1" lang="en-US" sz="1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g1b21eaa2b82_0_6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229" name="Google Shape;229;g1b21eaa2b82_0_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g1b21eaa2b82_0_6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g1b21eaa2b82_0_6"/>
          <p:cNvSpPr/>
          <p:nvPr/>
        </p:nvSpPr>
        <p:spPr>
          <a:xfrm>
            <a:off x="4112563" y="969697"/>
            <a:ext cx="3968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1b21eaa2b82_0_6"/>
          <p:cNvSpPr txBox="1"/>
          <p:nvPr/>
        </p:nvSpPr>
        <p:spPr>
          <a:xfrm>
            <a:off x="936100" y="704650"/>
            <a:ext cx="9701100" cy="5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ree Serif"/>
              <a:buChar char="●"/>
            </a:pPr>
            <a:r>
              <a:rPr lang="en-US" sz="2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Test-driven development</a:t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ree Serif"/>
              <a:buChar char="●"/>
            </a:pPr>
            <a:r>
              <a:rPr lang="en-US" sz="2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More complex scripting</a:t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ree Serif"/>
              <a:buChar char="●"/>
            </a:pPr>
            <a:r>
              <a:rPr lang="en-US" sz="2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Improved proficiency with github, more frequent pull requests</a:t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ree Serif"/>
              <a:buChar char="●"/>
            </a:pPr>
            <a:r>
              <a:rPr lang="en-US" sz="2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Interactive q</a:t>
            </a:r>
            <a:r>
              <a:rPr lang="en-US" sz="2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uestions (overlaid panel)</a:t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ree Serif"/>
              <a:buChar char="●"/>
            </a:pPr>
            <a:r>
              <a:rPr lang="en-US" sz="2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Created prefabs to optimize level generation</a:t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33" name="Google Shape;233;g1b21eaa2b82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3625" y="4817775"/>
            <a:ext cx="1771648" cy="177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b21eaa2b82_0_6"/>
          <p:cNvPicPr preferRelativeResize="0"/>
          <p:nvPr/>
        </p:nvPicPr>
        <p:blipFill rotWithShape="1">
          <a:blip r:embed="rId6">
            <a:alphaModFix/>
          </a:blip>
          <a:srcRect b="0" l="0" r="64416" t="0"/>
          <a:stretch/>
        </p:blipFill>
        <p:spPr>
          <a:xfrm>
            <a:off x="8705607" y="5229700"/>
            <a:ext cx="1238019" cy="12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1b21eab258c_3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000" y="0"/>
            <a:ext cx="1229199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b21eab258c_3_12"/>
          <p:cNvSpPr txBox="1"/>
          <p:nvPr/>
        </p:nvSpPr>
        <p:spPr>
          <a:xfrm>
            <a:off x="3271050" y="3605500"/>
            <a:ext cx="564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Calibri"/>
              <a:buNone/>
            </a:pPr>
            <a:r>
              <a:rPr b="1" lang="en-US" sz="62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Current state</a:t>
            </a:r>
            <a:endParaRPr b="1" i="0" sz="6200" u="none" cap="none" strike="noStrike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1" name="Google Shape;241;g1b21eab258c_3_12"/>
          <p:cNvSpPr txBox="1"/>
          <p:nvPr/>
        </p:nvSpPr>
        <p:spPr>
          <a:xfrm>
            <a:off x="4713568" y="1743098"/>
            <a:ext cx="2764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500"/>
              <a:buFont typeface="Calibri"/>
              <a:buNone/>
            </a:pPr>
            <a:r>
              <a:rPr b="1" i="0" lang="en-US" sz="115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0</a:t>
            </a:r>
            <a:r>
              <a:rPr b="1" lang="en-US" sz="1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g1b21eab258c_3_258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247" name="Google Shape;247;g1b21eab258c_3_2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g1b21eab258c_3_258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g1b21eab258c_3_258"/>
          <p:cNvSpPr txBox="1"/>
          <p:nvPr/>
        </p:nvSpPr>
        <p:spPr>
          <a:xfrm>
            <a:off x="709502" y="523500"/>
            <a:ext cx="641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Interactive questions UI</a:t>
            </a:r>
            <a:endParaRPr sz="43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50" name="Google Shape;250;g1b21eab258c_3_258"/>
          <p:cNvSpPr txBox="1"/>
          <p:nvPr/>
        </p:nvSpPr>
        <p:spPr>
          <a:xfrm>
            <a:off x="1744563" y="5446575"/>
            <a:ext cx="311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Bree Serif"/>
                <a:ea typeface="Bree Serif"/>
                <a:cs typeface="Bree Serif"/>
                <a:sym typeface="Bree Serif"/>
              </a:rPr>
              <a:t>Before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51" name="Google Shape;251;g1b21eab258c_3_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325" y="3426138"/>
            <a:ext cx="5303675" cy="187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b21eab258c_3_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325" y="1559238"/>
            <a:ext cx="5303674" cy="17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b21eab258c_3_258"/>
          <p:cNvSpPr txBox="1"/>
          <p:nvPr/>
        </p:nvSpPr>
        <p:spPr>
          <a:xfrm>
            <a:off x="7961313" y="5446575"/>
            <a:ext cx="311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Bree Serif"/>
                <a:ea typeface="Bree Serif"/>
                <a:cs typeface="Bree Serif"/>
                <a:sym typeface="Bree Serif"/>
              </a:rPr>
              <a:t>After</a:t>
            </a:r>
            <a:endParaRPr sz="25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54" name="Google Shape;254;g1b21eab258c_3_258"/>
          <p:cNvPicPr preferRelativeResize="0"/>
          <p:nvPr/>
        </p:nvPicPr>
        <p:blipFill rotWithShape="1">
          <a:blip r:embed="rId7">
            <a:alphaModFix/>
          </a:blip>
          <a:srcRect b="11748" l="16238" r="16271" t="29771"/>
          <a:stretch/>
        </p:blipFill>
        <p:spPr>
          <a:xfrm>
            <a:off x="6508275" y="439650"/>
            <a:ext cx="5010877" cy="23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b21eab258c_3_258"/>
          <p:cNvPicPr preferRelativeResize="0"/>
          <p:nvPr/>
        </p:nvPicPr>
        <p:blipFill rotWithShape="1">
          <a:blip r:embed="rId8">
            <a:alphaModFix/>
          </a:blip>
          <a:srcRect b="3577" l="0" r="7278" t="3503"/>
          <a:stretch/>
        </p:blipFill>
        <p:spPr>
          <a:xfrm>
            <a:off x="6508275" y="2904524"/>
            <a:ext cx="5010877" cy="234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b21eab258c_3_258"/>
          <p:cNvSpPr/>
          <p:nvPr/>
        </p:nvSpPr>
        <p:spPr>
          <a:xfrm rot="-2132501">
            <a:off x="7615239" y="5105476"/>
            <a:ext cx="499574" cy="3391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g2225b4187f8_0_4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262" name="Google Shape;262;g2225b4187f8_0_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g2225b4187f8_0_4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g2225b4187f8_0_4"/>
          <p:cNvSpPr txBox="1"/>
          <p:nvPr/>
        </p:nvSpPr>
        <p:spPr>
          <a:xfrm>
            <a:off x="709502" y="349175"/>
            <a:ext cx="641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Timer</a:t>
            </a:r>
            <a:endParaRPr sz="43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65" name="Google Shape;265;g2225b4187f8_0_4" title="timer_dem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3925" y="2212100"/>
            <a:ext cx="5657575" cy="42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225b4187f8_0_4"/>
          <p:cNvSpPr txBox="1"/>
          <p:nvPr/>
        </p:nvSpPr>
        <p:spPr>
          <a:xfrm>
            <a:off x="416875" y="1041877"/>
            <a:ext cx="51942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ee Serif"/>
              <a:buChar char="-"/>
            </a:pP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Timer box follo</a:t>
            </a: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ws </a:t>
            </a: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player at a fixed point on the screen.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ee Serif"/>
              <a:buChar char="-"/>
            </a:pP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Colour linearly interpolates as time decreases from 100% of allowance to 50%, to 0%. 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ee Serif"/>
              <a:buChar char="-"/>
            </a:pP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(example colours are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	 </a:t>
            </a:r>
            <a:r>
              <a:rPr b="1" lang="en-US" sz="3000">
                <a:solidFill>
                  <a:srgbClr val="FF00A3"/>
                </a:solidFill>
                <a:latin typeface="Bree Serif"/>
                <a:ea typeface="Bree Serif"/>
                <a:cs typeface="Bree Serif"/>
                <a:sym typeface="Bree Serif"/>
              </a:rPr>
              <a:t>pink</a:t>
            </a: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-&gt; </a:t>
            </a:r>
            <a:r>
              <a:rPr b="1" lang="en-US" sz="3000">
                <a:solidFill>
                  <a:srgbClr val="FF5C00"/>
                </a:solidFill>
                <a:latin typeface="Bree Serif"/>
                <a:ea typeface="Bree Serif"/>
                <a:cs typeface="Bree Serif"/>
                <a:sym typeface="Bree Serif"/>
              </a:rPr>
              <a:t>orange</a:t>
            </a:r>
            <a:r>
              <a:rPr lang="en-US" sz="3000">
                <a:solidFill>
                  <a:srgbClr val="FF5C00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-&gt; </a:t>
            </a:r>
            <a:r>
              <a:rPr b="1" lang="en-US" sz="3000">
                <a:solidFill>
                  <a:srgbClr val="FF0023"/>
                </a:solidFill>
                <a:latin typeface="Bree Serif"/>
                <a:ea typeface="Bree Serif"/>
                <a:cs typeface="Bree Serif"/>
                <a:sym typeface="Bree Serif"/>
              </a:rPr>
              <a:t>red</a:t>
            </a: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)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67" name="Google Shape;267;g2225b4187f8_0_4"/>
          <p:cNvSpPr txBox="1"/>
          <p:nvPr/>
        </p:nvSpPr>
        <p:spPr>
          <a:xfrm>
            <a:off x="6003850" y="349175"/>
            <a:ext cx="5657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ee Serif"/>
              <a:buChar char="-"/>
            </a:pP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Time (in/)decrement can be changed according to difficulty level.</a:t>
            </a:r>
            <a:endParaRPr sz="3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1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273" name="Google Shape;27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11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11"/>
          <p:cNvSpPr txBox="1"/>
          <p:nvPr/>
        </p:nvSpPr>
        <p:spPr>
          <a:xfrm>
            <a:off x="752950" y="468050"/>
            <a:ext cx="9103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MAIN MENU </a:t>
            </a:r>
            <a:endParaRPr sz="43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76" name="Google Shape;27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25" y="1093099"/>
            <a:ext cx="5680799" cy="257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125" y="3738625"/>
            <a:ext cx="5680799" cy="26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1"/>
          <p:cNvPicPr preferRelativeResize="0"/>
          <p:nvPr/>
        </p:nvPicPr>
        <p:blipFill rotWithShape="1">
          <a:blip r:embed="rId7">
            <a:alphaModFix/>
          </a:blip>
          <a:srcRect b="8374" l="0" r="0" t="0"/>
          <a:stretch/>
        </p:blipFill>
        <p:spPr>
          <a:xfrm>
            <a:off x="6477050" y="1093100"/>
            <a:ext cx="5232748" cy="2577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9" name="Google Shape;279;p11"/>
          <p:cNvSpPr txBox="1"/>
          <p:nvPr/>
        </p:nvSpPr>
        <p:spPr>
          <a:xfrm>
            <a:off x="7533675" y="46179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E</a:t>
            </a:r>
            <a:r>
              <a:rPr b="1" lang="en-US" sz="3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ND CREDITS</a:t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6425400" y="3867975"/>
            <a:ext cx="877800" cy="4836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g1b21eab258c_3_159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286" name="Google Shape;286;g1b21eab258c_3_1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g1b21eab258c_3_159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g1b21eab258c_3_159"/>
          <p:cNvSpPr txBox="1"/>
          <p:nvPr/>
        </p:nvSpPr>
        <p:spPr>
          <a:xfrm>
            <a:off x="579775" y="447275"/>
            <a:ext cx="7073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STAGE DESIGN 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89" name="Google Shape;289;g1b21eab258c_3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1152" y="562901"/>
            <a:ext cx="3246802" cy="229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b21eab258c_3_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5049" y="562900"/>
            <a:ext cx="2598650" cy="260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b21eab258c_3_159"/>
          <p:cNvPicPr preferRelativeResize="0"/>
          <p:nvPr/>
        </p:nvPicPr>
        <p:blipFill rotWithShape="1">
          <a:blip r:embed="rId7">
            <a:alphaModFix/>
          </a:blip>
          <a:srcRect b="-6067" l="0" r="-6067" t="0"/>
          <a:stretch/>
        </p:blipFill>
        <p:spPr>
          <a:xfrm>
            <a:off x="7932400" y="3030775"/>
            <a:ext cx="3544300" cy="20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b21eab258c_3_1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9251" y="3239625"/>
            <a:ext cx="2598649" cy="187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b21eab258c_3_1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9225" y="4484345"/>
            <a:ext cx="2429175" cy="169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b21eab258c_3_1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8400" y="2946899"/>
            <a:ext cx="2266343" cy="15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b21eab258c_3_1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2125" y="1433163"/>
            <a:ext cx="2429175" cy="169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b21eab258c_3_1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9225" y="2992425"/>
            <a:ext cx="2429175" cy="14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b21eab258c_3_15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18428" y="1433164"/>
            <a:ext cx="2429175" cy="1696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b21eab258c_3_159"/>
          <p:cNvSpPr txBox="1"/>
          <p:nvPr/>
        </p:nvSpPr>
        <p:spPr>
          <a:xfrm>
            <a:off x="5733531" y="5185215"/>
            <a:ext cx="70734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FOR EACH LEVEL</a:t>
            </a: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99" name="Google Shape;99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2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6008365" y="1335362"/>
            <a:ext cx="3287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1. Introduction</a:t>
            </a:r>
            <a:endParaRPr i="0" sz="3200" u="none" cap="none" strike="noStrike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008366" y="2235932"/>
            <a:ext cx="472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2.</a:t>
            </a:r>
            <a:r>
              <a:rPr lang="en-US" sz="3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MVP to BETA </a:t>
            </a:r>
            <a:endParaRPr i="0" sz="3200" u="none" cap="none" strike="noStrike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6008366" y="3136512"/>
            <a:ext cx="3287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3. S</a:t>
            </a:r>
            <a:r>
              <a:rPr lang="en-US" sz="3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toryline</a:t>
            </a:r>
            <a:endParaRPr i="0" sz="3200" u="none" cap="none" strike="noStrike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6008367" y="4037082"/>
            <a:ext cx="3287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4. Current State</a:t>
            </a:r>
            <a:endParaRPr i="0" sz="3200" u="none" cap="none" strike="noStrike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191275" y="2820925"/>
            <a:ext cx="3995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A5A5"/>
              </a:buClr>
              <a:buSzPts val="3600"/>
              <a:buFont typeface="Calibri"/>
              <a:buNone/>
            </a:pPr>
            <a:r>
              <a:rPr b="1" i="0" lang="en-US" sz="5300" u="none" cap="none" strike="noStrike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CONTENTS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6008376" y="4937650"/>
            <a:ext cx="587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Calibri"/>
              <a:buNone/>
            </a:pPr>
            <a:r>
              <a:rPr i="0" lang="en-US" sz="3200" u="none" cap="none" strike="noStrike">
                <a:solidFill>
                  <a:srgbClr val="404040"/>
                </a:solidFill>
                <a:latin typeface="Bree Serif"/>
                <a:ea typeface="Bree Serif"/>
                <a:cs typeface="Bree Serif"/>
                <a:sym typeface="Bree Serif"/>
              </a:rPr>
              <a:t>5. </a:t>
            </a:r>
            <a:r>
              <a:rPr lang="en-US" sz="3200">
                <a:solidFill>
                  <a:srgbClr val="404040"/>
                </a:solidFill>
                <a:latin typeface="Bree Serif"/>
                <a:ea typeface="Bree Serif"/>
                <a:cs typeface="Bree Serif"/>
                <a:sym typeface="Bree Serif"/>
              </a:rPr>
              <a:t>Final Version</a:t>
            </a:r>
            <a:r>
              <a:rPr i="0" lang="en-US" sz="3200" u="none" cap="none" strike="noStrike">
                <a:solidFill>
                  <a:srgbClr val="404040"/>
                </a:solidFill>
                <a:latin typeface="Bree Serif"/>
                <a:ea typeface="Bree Serif"/>
                <a:cs typeface="Bree Serif"/>
                <a:sym typeface="Bree Serif"/>
              </a:rPr>
              <a:t> project plan</a:t>
            </a:r>
            <a:endParaRPr i="0" sz="3200" u="none" cap="none" strike="noStrike">
              <a:solidFill>
                <a:srgbClr val="40404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41242">
            <a:off x="598700" y="4268575"/>
            <a:ext cx="3559387" cy="19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550" y="4317200"/>
            <a:ext cx="911181" cy="9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b21eab258c_3_175"/>
          <p:cNvSpPr txBox="1"/>
          <p:nvPr/>
        </p:nvSpPr>
        <p:spPr>
          <a:xfrm>
            <a:off x="579775" y="447275"/>
            <a:ext cx="7073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STAGE DESIGN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04" name="Google Shape;304;g1b21eab258c_3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50" y="4224125"/>
            <a:ext cx="3544300" cy="202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g1b21eab258c_3_175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306" name="Google Shape;306;g1b21eab258c_3_17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g1b21eab258c_3_175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g1b21eab258c_3_175"/>
          <p:cNvSpPr txBox="1"/>
          <p:nvPr/>
        </p:nvSpPr>
        <p:spPr>
          <a:xfrm>
            <a:off x="1304850" y="387650"/>
            <a:ext cx="9582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Final state of first 3 levels: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09" name="Google Shape;309;g1b21eab258c_3_175"/>
          <p:cNvPicPr preferRelativeResize="0"/>
          <p:nvPr/>
        </p:nvPicPr>
        <p:blipFill rotWithShape="1">
          <a:blip r:embed="rId6">
            <a:alphaModFix/>
          </a:blip>
          <a:srcRect b="0" l="1987" r="-4446" t="0"/>
          <a:stretch/>
        </p:blipFill>
        <p:spPr>
          <a:xfrm>
            <a:off x="579775" y="4007450"/>
            <a:ext cx="5180924" cy="230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b21eab258c_3_175"/>
          <p:cNvPicPr preferRelativeResize="0"/>
          <p:nvPr/>
        </p:nvPicPr>
        <p:blipFill rotWithShape="1">
          <a:blip r:embed="rId7">
            <a:alphaModFix/>
          </a:blip>
          <a:srcRect b="0" l="2865" r="0" t="0"/>
          <a:stretch/>
        </p:blipFill>
        <p:spPr>
          <a:xfrm>
            <a:off x="6410050" y="4007450"/>
            <a:ext cx="5027898" cy="23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b21eab258c_3_1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9975" y="1388150"/>
            <a:ext cx="4966248" cy="230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b21eab258c_3_175"/>
          <p:cNvSpPr txBox="1"/>
          <p:nvPr/>
        </p:nvSpPr>
        <p:spPr>
          <a:xfrm>
            <a:off x="639425" y="2265913"/>
            <a:ext cx="237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Level 1</a:t>
            </a:r>
            <a:endParaRPr sz="1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3" name="Google Shape;313;g1b21eab258c_3_175"/>
          <p:cNvSpPr txBox="1"/>
          <p:nvPr/>
        </p:nvSpPr>
        <p:spPr>
          <a:xfrm>
            <a:off x="7937225" y="3461990"/>
            <a:ext cx="2371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Level 2</a:t>
            </a:r>
            <a:endParaRPr sz="1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4" name="Google Shape;314;g1b21eab258c_3_175"/>
          <p:cNvSpPr txBox="1"/>
          <p:nvPr/>
        </p:nvSpPr>
        <p:spPr>
          <a:xfrm>
            <a:off x="639413" y="3545775"/>
            <a:ext cx="2371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Level 3</a:t>
            </a:r>
            <a:endParaRPr sz="1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5" name="Google Shape;315;g1b21eab258c_3_175"/>
          <p:cNvSpPr txBox="1"/>
          <p:nvPr/>
        </p:nvSpPr>
        <p:spPr>
          <a:xfrm>
            <a:off x="7141625" y="1997525"/>
            <a:ext cx="396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more obstacles added !</a:t>
            </a:r>
            <a:endParaRPr sz="1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16" name="Google Shape;316;g1b21eab258c_3_1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8666625" y="1213525"/>
            <a:ext cx="3092500" cy="2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b21eab258c_3_189"/>
          <p:cNvSpPr txBox="1"/>
          <p:nvPr/>
        </p:nvSpPr>
        <p:spPr>
          <a:xfrm>
            <a:off x="579775" y="447275"/>
            <a:ext cx="7073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STAGE DESIGN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22" name="Google Shape;322;g1b21eab258c_3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50" y="4224125"/>
            <a:ext cx="3544300" cy="202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g1b21eab258c_3_189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324" name="Google Shape;324;g1b21eab258c_3_1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g1b21eab258c_3_189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g1b21eab258c_3_189"/>
          <p:cNvSpPr txBox="1"/>
          <p:nvPr/>
        </p:nvSpPr>
        <p:spPr>
          <a:xfrm>
            <a:off x="579775" y="447275"/>
            <a:ext cx="10174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CHARACTER DESIGN EVOLUTION 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7" name="Google Shape;327;g1b21eab258c_3_1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28" name="Google Shape;328;g1b21eab258c_3_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797" y="1961737"/>
            <a:ext cx="2640474" cy="3527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g1b21eab258c_3_189"/>
          <p:cNvCxnSpPr/>
          <p:nvPr/>
        </p:nvCxnSpPr>
        <p:spPr>
          <a:xfrm>
            <a:off x="3891750" y="3386150"/>
            <a:ext cx="12504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0" name="Google Shape;330;g1b21eab258c_3_1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3975" y="1785075"/>
            <a:ext cx="6209423" cy="3880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b21eab258c_3_189"/>
          <p:cNvSpPr txBox="1"/>
          <p:nvPr/>
        </p:nvSpPr>
        <p:spPr>
          <a:xfrm>
            <a:off x="705825" y="5656175"/>
            <a:ext cx="329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Bree Serif"/>
                <a:ea typeface="Bree Serif"/>
                <a:cs typeface="Bree Serif"/>
                <a:sym typeface="Bree Serif"/>
              </a:rPr>
              <a:t>Better Animations! </a:t>
            </a:r>
            <a:endParaRPr sz="2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g1b21eab258c_3_234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337" name="Google Shape;337;g1b21eab258c_3_2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g1b21eab258c_3_234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g1b21eab258c_3_234"/>
          <p:cNvSpPr txBox="1"/>
          <p:nvPr/>
        </p:nvSpPr>
        <p:spPr>
          <a:xfrm>
            <a:off x="5156225" y="5476426"/>
            <a:ext cx="69648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THE FINAL CHARACTERS</a:t>
            </a:r>
            <a:endParaRPr sz="19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40" name="Google Shape;340;g1b21eab258c_3_234"/>
          <p:cNvSpPr txBox="1"/>
          <p:nvPr/>
        </p:nvSpPr>
        <p:spPr>
          <a:xfrm>
            <a:off x="1703398" y="540075"/>
            <a:ext cx="3299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PLAYER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341" name="Google Shape;341;g1b21eab258c_3_234"/>
          <p:cNvGrpSpPr/>
          <p:nvPr/>
        </p:nvGrpSpPr>
        <p:grpSpPr>
          <a:xfrm>
            <a:off x="6445275" y="540075"/>
            <a:ext cx="4257825" cy="4765737"/>
            <a:chOff x="7290075" y="540075"/>
            <a:chExt cx="4257825" cy="4765737"/>
          </a:xfrm>
        </p:grpSpPr>
        <p:sp>
          <p:nvSpPr>
            <p:cNvPr id="342" name="Google Shape;342;g1b21eab258c_3_234"/>
            <p:cNvSpPr txBox="1"/>
            <p:nvPr/>
          </p:nvSpPr>
          <p:spPr>
            <a:xfrm>
              <a:off x="8749725" y="540075"/>
              <a:ext cx="1636800" cy="10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300">
                  <a:solidFill>
                    <a:schemeClr val="dk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NPC</a:t>
              </a:r>
              <a:endParaRPr sz="3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  <p:pic>
          <p:nvPicPr>
            <p:cNvPr id="343" name="Google Shape;343;g1b21eab258c_3_2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1726" y="1447775"/>
              <a:ext cx="2248976" cy="191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g1b21eab258c_3_2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90075" y="3135450"/>
              <a:ext cx="1390124" cy="2113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g1b21eab258c_3_2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157775" y="3078640"/>
              <a:ext cx="1390125" cy="2227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" name="Google Shape;346;g1b21eab258c_3_2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550" y="846525"/>
            <a:ext cx="4558676" cy="607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g221a7f714c8_1_1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352" name="Google Shape;352;g221a7f714c8_1_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g221a7f714c8_1_1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g221a7f714c8_1_1"/>
          <p:cNvSpPr txBox="1"/>
          <p:nvPr/>
        </p:nvSpPr>
        <p:spPr>
          <a:xfrm>
            <a:off x="874902" y="425525"/>
            <a:ext cx="6413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Deployment</a:t>
            </a:r>
            <a:endParaRPr sz="49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5" name="Google Shape;355;g221a7f714c8_1_1"/>
          <p:cNvSpPr txBox="1"/>
          <p:nvPr/>
        </p:nvSpPr>
        <p:spPr>
          <a:xfrm>
            <a:off x="709500" y="1346675"/>
            <a:ext cx="56577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ee Serif"/>
              <a:buChar char="-"/>
            </a:pP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Build for </a:t>
            </a:r>
            <a:r>
              <a:rPr b="1"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Mac and Windows</a:t>
            </a:r>
            <a:endParaRPr b="1"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ee Serif"/>
              <a:buChar char="-"/>
            </a:pP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Build projects through github actions (workflow)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ee Serif"/>
              <a:buChar char="-"/>
            </a:pPr>
            <a:r>
              <a:rPr lang="en-US"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Workflow: validates Unity license, builds for the 2 platforms, (and releases)</a:t>
            </a:r>
            <a:endParaRPr sz="3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56" name="Google Shape;356;g221a7f714c8_1_1"/>
          <p:cNvSpPr txBox="1"/>
          <p:nvPr/>
        </p:nvSpPr>
        <p:spPr>
          <a:xfrm>
            <a:off x="5989338" y="2057650"/>
            <a:ext cx="56577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600"/>
              <a:buFont typeface="Bree Serif"/>
              <a:buChar char="-"/>
            </a:pPr>
            <a:r>
              <a:rPr i="1" lang="en-US" sz="26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Currently builds are only available as workflow </a:t>
            </a:r>
            <a:r>
              <a:rPr i="1" lang="en-US" sz="2600">
                <a:solidFill>
                  <a:srgbClr val="B7B7B7"/>
                </a:solidFill>
                <a:latin typeface="Bree Serif"/>
                <a:ea typeface="Bree Serif"/>
                <a:cs typeface="Bree Serif"/>
                <a:sym typeface="Bree Serif"/>
              </a:rPr>
              <a:t>artifacts</a:t>
            </a:r>
            <a:endParaRPr i="1" sz="2800">
              <a:solidFill>
                <a:srgbClr val="B7B7B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57" name="Google Shape;357;g221a7f714c8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2675" y="3157550"/>
            <a:ext cx="4558701" cy="22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21a7f714c8_1_1"/>
          <p:cNvPicPr preferRelativeResize="0"/>
          <p:nvPr/>
        </p:nvPicPr>
        <p:blipFill rotWithShape="1">
          <a:blip r:embed="rId6">
            <a:alphaModFix/>
          </a:blip>
          <a:srcRect b="0" l="0" r="68573" t="0"/>
          <a:stretch/>
        </p:blipFill>
        <p:spPr>
          <a:xfrm>
            <a:off x="10296900" y="5126225"/>
            <a:ext cx="1578756" cy="17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21a7f714c8_1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12832" y="5611312"/>
            <a:ext cx="1583519" cy="8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1b21eab258c_3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000" y="0"/>
            <a:ext cx="1229199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b21eab258c_3_22"/>
          <p:cNvSpPr txBox="1"/>
          <p:nvPr/>
        </p:nvSpPr>
        <p:spPr>
          <a:xfrm>
            <a:off x="768250" y="3605500"/>
            <a:ext cx="1094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Calibri"/>
              <a:buNone/>
            </a:pPr>
            <a:r>
              <a:rPr b="1" lang="en-US" sz="62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Review FINAL project plan</a:t>
            </a:r>
            <a:endParaRPr b="1" i="0" sz="6200" u="none" cap="none" strike="noStrike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66" name="Google Shape;366;g1b21eab258c_3_22"/>
          <p:cNvSpPr txBox="1"/>
          <p:nvPr/>
        </p:nvSpPr>
        <p:spPr>
          <a:xfrm>
            <a:off x="4713568" y="1743098"/>
            <a:ext cx="2764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500"/>
              <a:buFont typeface="Calibri"/>
              <a:buNone/>
            </a:pPr>
            <a:r>
              <a:rPr b="1" i="0" lang="en-US" sz="115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0</a:t>
            </a:r>
            <a:r>
              <a:rPr b="1" lang="en-US" sz="115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5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g1b21eab258c_3_55"/>
          <p:cNvGrpSpPr/>
          <p:nvPr/>
        </p:nvGrpSpPr>
        <p:grpSpPr>
          <a:xfrm>
            <a:off x="-50000" y="0"/>
            <a:ext cx="12291999" cy="6858002"/>
            <a:chOff x="-100000" y="0"/>
            <a:chExt cx="12291999" cy="6858002"/>
          </a:xfrm>
        </p:grpSpPr>
        <p:pic>
          <p:nvPicPr>
            <p:cNvPr id="372" name="Google Shape;372;g1b21eab258c_3_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g1b21eab258c_3_55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g1b21eab258c_3_55"/>
          <p:cNvSpPr txBox="1"/>
          <p:nvPr/>
        </p:nvSpPr>
        <p:spPr>
          <a:xfrm>
            <a:off x="627225" y="320275"/>
            <a:ext cx="5547900" cy="4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937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Char char="●"/>
            </a:pPr>
            <a:r>
              <a:rPr lang="en-US"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Procedural level generation</a:t>
            </a:r>
            <a:endParaRPr sz="2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937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Char char="●"/>
            </a:pPr>
            <a:r>
              <a:rPr lang="en-US"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Include more info about the game (rules etc)</a:t>
            </a:r>
            <a:endParaRPr sz="2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937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Char char="●"/>
            </a:pPr>
            <a:r>
              <a:rPr lang="en-US"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Improve incentive for player to improve knowledge</a:t>
            </a:r>
            <a:endParaRPr sz="2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937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Char char="●"/>
            </a:pPr>
            <a:r>
              <a:rPr lang="en-US"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Add sub-objectives</a:t>
            </a:r>
            <a:endParaRPr sz="2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937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Char char="●"/>
            </a:pPr>
            <a:r>
              <a:rPr lang="en-US"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Add the final boss level</a:t>
            </a:r>
            <a:endParaRPr sz="2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5" name="Google Shape;375;g1b21eab258c_3_55"/>
          <p:cNvSpPr txBox="1"/>
          <p:nvPr/>
        </p:nvSpPr>
        <p:spPr>
          <a:xfrm>
            <a:off x="6269725" y="894075"/>
            <a:ext cx="47073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Char char="●"/>
            </a:pPr>
            <a:r>
              <a:rPr lang="en-US"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Add a more comprehensive story to the game</a:t>
            </a:r>
            <a:endParaRPr sz="2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Char char="●"/>
            </a:pPr>
            <a:r>
              <a:rPr lang="en-US"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Keep in touch with client</a:t>
            </a:r>
            <a:endParaRPr sz="2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ree Serif"/>
              <a:buChar char="●"/>
            </a:pPr>
            <a:r>
              <a:rPr lang="en-US" sz="2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Add Final release</a:t>
            </a:r>
            <a:endParaRPr sz="2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76" name="Google Shape;376;g1b21eab258c_3_55"/>
          <p:cNvPicPr preferRelativeResize="0"/>
          <p:nvPr/>
        </p:nvPicPr>
        <p:blipFill rotWithShape="1">
          <a:blip r:embed="rId5">
            <a:alphaModFix/>
          </a:blip>
          <a:srcRect b="8508" l="0" r="0" t="0"/>
          <a:stretch/>
        </p:blipFill>
        <p:spPr>
          <a:xfrm>
            <a:off x="9208925" y="3407750"/>
            <a:ext cx="2895125" cy="31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7101" y="-300025"/>
            <a:ext cx="12886200" cy="824892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5"/>
          <p:cNvSpPr/>
          <p:nvPr/>
        </p:nvSpPr>
        <p:spPr>
          <a:xfrm>
            <a:off x="1287275" y="2780993"/>
            <a:ext cx="93726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A5A5"/>
              </a:buClr>
              <a:buSzPts val="8000"/>
              <a:buFont typeface="Calibri"/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Thank </a:t>
            </a:r>
            <a:r>
              <a:rPr b="1" lang="en-US" sz="8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You </a:t>
            </a:r>
            <a:r>
              <a:rPr b="1" i="0" lang="en-US" sz="80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!</a:t>
            </a:r>
            <a:endParaRPr b="1" i="0" sz="8000" u="none" cap="none" strike="noStrike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3" name="Google Shape;383;p15"/>
          <p:cNvSpPr txBox="1"/>
          <p:nvPr/>
        </p:nvSpPr>
        <p:spPr>
          <a:xfrm>
            <a:off x="3240467" y="4110738"/>
            <a:ext cx="56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Platformer Stealth Game</a:t>
            </a:r>
            <a:endParaRPr sz="20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84" name="Google Shape;3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47100" y="4910413"/>
            <a:ext cx="30861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3780" y="90475"/>
            <a:ext cx="2699646" cy="26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000" y="0"/>
            <a:ext cx="1229199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3271050" y="3605500"/>
            <a:ext cx="564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Calibri"/>
              <a:buNone/>
            </a:pPr>
            <a:r>
              <a:rPr b="1" i="0" lang="en-US" sz="62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Introduction</a:t>
            </a:r>
            <a:endParaRPr b="1" i="0" sz="6200" u="none" cap="none" strike="noStrike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4713568" y="1743098"/>
            <a:ext cx="2764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500"/>
              <a:buFont typeface="Calibri"/>
              <a:buNone/>
            </a:pPr>
            <a:r>
              <a:rPr b="1" i="0" lang="en-US" sz="115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01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4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121" name="Google Shape;121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4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4"/>
          <p:cNvSpPr/>
          <p:nvPr/>
        </p:nvSpPr>
        <p:spPr>
          <a:xfrm>
            <a:off x="4112563" y="969697"/>
            <a:ext cx="3968144" cy="252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 rot="10800000">
            <a:off x="2684675" y="3650615"/>
            <a:ext cx="7046700" cy="0"/>
          </a:xfrm>
          <a:prstGeom prst="straightConnector1">
            <a:avLst/>
          </a:prstGeom>
          <a:noFill/>
          <a:ln cap="rnd" cmpd="sng" w="12700">
            <a:solidFill>
              <a:srgbClr val="889DB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4"/>
          <p:cNvSpPr/>
          <p:nvPr/>
        </p:nvSpPr>
        <p:spPr>
          <a:xfrm>
            <a:off x="778975" y="2369200"/>
            <a:ext cx="3252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a platformer time-based, stealth like game</a:t>
            </a:r>
            <a:r>
              <a:rPr i="0" lang="en-US" sz="1800" u="none" cap="none" strike="noStrike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i="0" sz="1800" u="none" cap="none" strike="noStrike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5991800" y="2230750"/>
            <a:ext cx="34689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Calibri"/>
              <a:buNone/>
            </a:pPr>
            <a:r>
              <a:rPr i="0" lang="en-US" sz="1800" u="none" cap="none" strike="noStrike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For each question the player gets wrong, </a:t>
            </a:r>
            <a:r>
              <a:rPr b="1" i="0" lang="en-US" sz="1800" u="none" cap="none" strike="noStrike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a defined amount of time</a:t>
            </a:r>
            <a:r>
              <a:rPr i="0" lang="en-US" sz="1800" u="none" cap="none" strike="noStrike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 is removed.</a:t>
            </a:r>
            <a:endParaRPr i="0" sz="1800" u="none" cap="none" strike="noStrike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2998100" y="4233475"/>
            <a:ext cx="36612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Calibri"/>
              <a:buNone/>
            </a:pPr>
            <a:r>
              <a:rPr i="0" lang="en-US" sz="1800" u="none" cap="none" strike="noStrike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Problems are fixed by the player answering </a:t>
            </a:r>
            <a:r>
              <a:rPr b="1" i="0" lang="en-US" sz="1800" u="none" cap="none" strike="noStrike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multiple choice questions</a:t>
            </a:r>
            <a:r>
              <a:rPr i="0" lang="en-US" sz="1800" u="none" cap="none" strike="noStrike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. </a:t>
            </a:r>
            <a:endParaRPr i="0" sz="1800" u="none" cap="none" strike="noStrike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8716545" y="4319193"/>
            <a:ext cx="2735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800"/>
              <a:buFont typeface="Calibri"/>
              <a:buNone/>
            </a:pPr>
            <a:r>
              <a:rPr i="0" lang="en-US" sz="1800" u="none" cap="none" strike="noStrike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If the player does not </a:t>
            </a:r>
            <a:r>
              <a:rPr lang="en-US" sz="1800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reach and fight the boss</a:t>
            </a:r>
            <a:r>
              <a:rPr i="0" lang="en-US" sz="1800" u="none" cap="none" strike="noStrike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 in the allotted time - then </a:t>
            </a:r>
            <a:r>
              <a:rPr b="1" i="0" lang="en-US" sz="1800" u="none" cap="none" strike="noStrike">
                <a:solidFill>
                  <a:srgbClr val="24292F"/>
                </a:solidFill>
                <a:latin typeface="Bree Serif"/>
                <a:ea typeface="Bree Serif"/>
                <a:cs typeface="Bree Serif"/>
                <a:sym typeface="Bree Serif"/>
              </a:rPr>
              <a:t>they lose the game.</a:t>
            </a:r>
            <a:endParaRPr b="1" i="0" sz="1800" u="none" cap="none" strike="noStrike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2052320" y="3297830"/>
            <a:ext cx="705600" cy="705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01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4531995" y="3294380"/>
            <a:ext cx="705600" cy="7056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02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290435" y="3293745"/>
            <a:ext cx="705600" cy="705600"/>
          </a:xfrm>
          <a:prstGeom prst="ellipse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03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9731375" y="3293745"/>
            <a:ext cx="705600" cy="705600"/>
          </a:xfrm>
          <a:prstGeom prst="ellipse">
            <a:avLst/>
          </a:prstGeom>
          <a:solidFill>
            <a:srgbClr val="E9C5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04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1037350" y="642025"/>
            <a:ext cx="5214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A5A5"/>
              </a:buClr>
              <a:buSzPts val="3600"/>
              <a:buFont typeface="Calibri"/>
              <a:buNone/>
            </a:pP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INTRODUCTION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6875" y="304800"/>
            <a:ext cx="1746025" cy="26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0" y="-14275"/>
            <a:ext cx="12192000" cy="685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rgbClr val="24292F"/>
              </a:highlight>
            </a:endParaRPr>
          </a:p>
        </p:txBody>
      </p:sp>
      <p:pic>
        <p:nvPicPr>
          <p:cNvPr descr="图形用户界面, 网站&#10;&#10;描述已自动生成" id="140" name="Google Shape;14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96387" y="-142175"/>
            <a:ext cx="12784777" cy="71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083cfb46f5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000" y="0"/>
            <a:ext cx="1229199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083cfb46f5_0_2"/>
          <p:cNvSpPr txBox="1"/>
          <p:nvPr/>
        </p:nvSpPr>
        <p:spPr>
          <a:xfrm>
            <a:off x="3271050" y="3210600"/>
            <a:ext cx="56499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Calibri"/>
              <a:buNone/>
            </a:pPr>
            <a:r>
              <a:rPr b="1" lang="en-US" sz="62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MVP to BETA version</a:t>
            </a:r>
            <a:endParaRPr b="1" i="0" sz="6200" u="none" cap="none" strike="noStrike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7" name="Google Shape;147;g2083cfb46f5_0_2"/>
          <p:cNvSpPr txBox="1"/>
          <p:nvPr/>
        </p:nvSpPr>
        <p:spPr>
          <a:xfrm>
            <a:off x="4713593" y="1523748"/>
            <a:ext cx="2764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500"/>
              <a:buFont typeface="Calibri"/>
              <a:buNone/>
            </a:pPr>
            <a:r>
              <a:rPr b="1" i="0" lang="en-US" sz="11500" u="none" cap="none" strike="noStrik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01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83cfb46f5_0_8"/>
          <p:cNvSpPr/>
          <p:nvPr/>
        </p:nvSpPr>
        <p:spPr>
          <a:xfrm>
            <a:off x="4112563" y="969697"/>
            <a:ext cx="3968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g2083cfb46f5_0_8"/>
          <p:cNvCxnSpPr/>
          <p:nvPr/>
        </p:nvCxnSpPr>
        <p:spPr>
          <a:xfrm rot="10800000">
            <a:off x="2684675" y="3650615"/>
            <a:ext cx="7046700" cy="0"/>
          </a:xfrm>
          <a:prstGeom prst="straightConnector1">
            <a:avLst/>
          </a:prstGeom>
          <a:noFill/>
          <a:ln cap="rnd" cmpd="sng" w="12700">
            <a:solidFill>
              <a:srgbClr val="889DB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4" name="Google Shape;154;g2083cfb46f5_0_8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155" name="Google Shape;155;g2083cfb46f5_0_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g2083cfb46f5_0_8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g2083cfb46f5_0_8"/>
          <p:cNvSpPr txBox="1"/>
          <p:nvPr/>
        </p:nvSpPr>
        <p:spPr>
          <a:xfrm>
            <a:off x="984075" y="553175"/>
            <a:ext cx="5481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A5A5"/>
              </a:buClr>
              <a:buSzPts val="3600"/>
              <a:buFont typeface="Calibri"/>
              <a:buNone/>
            </a:pP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MVP VERSION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8" name="Google Shape;158;g2083cfb46f5_0_8"/>
          <p:cNvSpPr txBox="1"/>
          <p:nvPr/>
        </p:nvSpPr>
        <p:spPr>
          <a:xfrm>
            <a:off x="640925" y="1461275"/>
            <a:ext cx="6017400" cy="60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00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ree Serif"/>
              <a:buChar char="●"/>
            </a:pP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L</a:t>
            </a: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evel design</a:t>
            </a:r>
            <a:endParaRPr b="1"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We made level 1, which was the easiest level to design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The door was not connecting to the next level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Only boulders as an obstacle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Main menu added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●"/>
            </a:pP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NPC </a:t>
            </a: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character movements</a:t>
            </a:r>
            <a:endParaRPr b="1"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NPCs can interact with the player movement and jumping can be controlled properly via the keyboard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NPCs can jump on/through the platform using collision effector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Animations  added 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9" name="Google Shape;159;g2083cfb46f5_0_8"/>
          <p:cNvSpPr txBox="1"/>
          <p:nvPr/>
        </p:nvSpPr>
        <p:spPr>
          <a:xfrm>
            <a:off x="6741350" y="415875"/>
            <a:ext cx="4888500" cy="58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00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ree Serif"/>
              <a:buChar char="●"/>
            </a:pP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The robot </a:t>
            </a:r>
            <a:endParaRPr b="1"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Robots</a:t>
            </a: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stay still while the game started when we get the answer wrong</a:t>
            </a: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R</a:t>
            </a: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obots can trigger the question repeatedly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000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ree Serif"/>
              <a:buChar char="●"/>
            </a:pP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Interactive questions</a:t>
            </a:r>
            <a:endParaRPr b="1"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When the player approaches the robot, a dialogue box pops up with a question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time is deducted when the player answers incorrectly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when we answered correct the player have to restart the game (bugged)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83cfb46f5_0_59"/>
          <p:cNvSpPr/>
          <p:nvPr/>
        </p:nvSpPr>
        <p:spPr>
          <a:xfrm>
            <a:off x="4112563" y="969697"/>
            <a:ext cx="3968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g2083cfb46f5_0_59"/>
          <p:cNvCxnSpPr/>
          <p:nvPr/>
        </p:nvCxnSpPr>
        <p:spPr>
          <a:xfrm rot="10800000">
            <a:off x="2684675" y="3650615"/>
            <a:ext cx="7046700" cy="0"/>
          </a:xfrm>
          <a:prstGeom prst="straightConnector1">
            <a:avLst/>
          </a:prstGeom>
          <a:noFill/>
          <a:ln cap="rnd" cmpd="sng" w="12700">
            <a:solidFill>
              <a:srgbClr val="889DB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6" name="Google Shape;166;g2083cfb46f5_0_59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167" name="Google Shape;167;g2083cfb46f5_0_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g2083cfb46f5_0_59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g2083cfb46f5_0_59"/>
          <p:cNvSpPr txBox="1"/>
          <p:nvPr/>
        </p:nvSpPr>
        <p:spPr>
          <a:xfrm>
            <a:off x="984075" y="434850"/>
            <a:ext cx="5112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A5A5"/>
              </a:buClr>
              <a:buSzPts val="3600"/>
              <a:buFont typeface="Calibri"/>
              <a:buNone/>
            </a:pPr>
            <a:r>
              <a:rPr b="1" lang="en-US" sz="53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BETA VERSION</a:t>
            </a:r>
            <a:endParaRPr sz="3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0" name="Google Shape;170;g2083cfb46f5_0_59"/>
          <p:cNvSpPr txBox="1"/>
          <p:nvPr/>
        </p:nvSpPr>
        <p:spPr>
          <a:xfrm>
            <a:off x="569775" y="1461275"/>
            <a:ext cx="59406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00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ree Serif"/>
              <a:buChar char="●"/>
            </a:pP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L</a:t>
            </a: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evel design</a:t>
            </a:r>
            <a:endParaRPr b="1"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We designed level 2 and level 3, which are more complicated and have more obstacles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CCTV and laser triggers added 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Animated main menu and cutscene added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Horizontally/vertically moving platforms</a:t>
            </a:r>
            <a:endParaRPr b="1"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●"/>
            </a:pP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Npc character movements</a:t>
            </a:r>
            <a:endParaRPr b="1"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New NPC sprite sheets (smoother animations)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Sprite can jump and move on moving platform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1" name="Google Shape;171;g2083cfb46f5_0_59"/>
          <p:cNvSpPr txBox="1"/>
          <p:nvPr/>
        </p:nvSpPr>
        <p:spPr>
          <a:xfrm>
            <a:off x="6581525" y="284150"/>
            <a:ext cx="4888500" cy="6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00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ree Serif"/>
              <a:buChar char="●"/>
            </a:pP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The robot </a:t>
            </a:r>
            <a:endParaRPr b="1"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Horizontally-moving robots which the player can interact with to answer a question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Robot is still when popup appears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000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ree Serif"/>
              <a:buChar char="●"/>
            </a:pPr>
            <a:r>
              <a:rPr b="1"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Interactive questions</a:t>
            </a:r>
            <a:endParaRPr b="1"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Questions popup overlay panel instead of a new scene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Popup includes title, randomised answer options as well as the correct answer if answered incorrectly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Game keeps track of (in/)correct answers and removes question from pool if answered correctly. 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ree Serif"/>
              <a:buChar char="-"/>
            </a:pPr>
            <a:r>
              <a:rPr lang="en-US" sz="21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Questions are grouped by topic.</a:t>
            </a:r>
            <a:endParaRPr sz="21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9"/>
          <p:cNvGrpSpPr/>
          <p:nvPr/>
        </p:nvGrpSpPr>
        <p:grpSpPr>
          <a:xfrm>
            <a:off x="-100000" y="0"/>
            <a:ext cx="12291999" cy="6858002"/>
            <a:chOff x="-100000" y="0"/>
            <a:chExt cx="12291999" cy="6858002"/>
          </a:xfrm>
        </p:grpSpPr>
        <p:pic>
          <p:nvPicPr>
            <p:cNvPr id="177" name="Google Shape;17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0000" y="0"/>
              <a:ext cx="12291999" cy="6858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9"/>
            <p:cNvSpPr/>
            <p:nvPr/>
          </p:nvSpPr>
          <p:spPr>
            <a:xfrm>
              <a:off x="414350" y="300050"/>
              <a:ext cx="11358600" cy="627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9"/>
          <p:cNvSpPr txBox="1"/>
          <p:nvPr/>
        </p:nvSpPr>
        <p:spPr>
          <a:xfrm>
            <a:off x="841750" y="1228000"/>
            <a:ext cx="7339500" cy="3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8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ree Serif"/>
              <a:buChar char="●"/>
            </a:pPr>
            <a:r>
              <a:rPr b="1" lang="en-US" sz="3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Questions</a:t>
            </a:r>
            <a:endParaRPr b="1" sz="35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50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ree Serif"/>
              <a:buChar char="●"/>
            </a:pPr>
            <a:r>
              <a:rPr b="1" lang="en-US" sz="3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Enemy-levels</a:t>
            </a:r>
            <a:endParaRPr b="1" sz="35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50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ree Serif"/>
              <a:buChar char="●"/>
            </a:pPr>
            <a:r>
              <a:rPr b="1" lang="en-US" sz="3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Level-design</a:t>
            </a:r>
            <a:endParaRPr b="1" sz="35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50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ree Serif"/>
              <a:buChar char="●"/>
            </a:pPr>
            <a:r>
              <a:rPr b="1" lang="en-US" sz="3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Animation</a:t>
            </a:r>
            <a:endParaRPr b="1" sz="35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50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ree Serif"/>
              <a:buChar char="●"/>
            </a:pPr>
            <a:r>
              <a:rPr b="1" lang="en-US" sz="35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Timer</a:t>
            </a:r>
            <a:endParaRPr b="1" sz="35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742925" y="465475"/>
            <a:ext cx="8915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We divided the work into several parts but mainly :</a:t>
            </a:r>
            <a:endParaRPr sz="1600"/>
          </a:p>
        </p:txBody>
      </p:sp>
      <p:pic>
        <p:nvPicPr>
          <p:cNvPr id="181" name="Google Shape;1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3024" y="1292750"/>
            <a:ext cx="3233950" cy="44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2250" y="4774525"/>
            <a:ext cx="1771648" cy="177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2022-12-10T14:06:03Z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8E337987F4DCDF91CF9094637F2F22D1</vt:lpwstr>
  </property>
</Properties>
</file>